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9"/>
  </p:notesMasterIdLst>
  <p:sldIdLst>
    <p:sldId id="256" r:id="rId2"/>
    <p:sldId id="257" r:id="rId3"/>
    <p:sldId id="258" r:id="rId4"/>
    <p:sldId id="259" r:id="rId5"/>
    <p:sldId id="260" r:id="rId6"/>
    <p:sldId id="261" r:id="rId7"/>
    <p:sldId id="262" r:id="rId8"/>
    <p:sldId id="264" r:id="rId9"/>
    <p:sldId id="265" r:id="rId10"/>
    <p:sldId id="268" r:id="rId11"/>
    <p:sldId id="269" r:id="rId12"/>
    <p:sldId id="267" r:id="rId13"/>
    <p:sldId id="266"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93C795-A051-4990-A325-CA48BA31DD5B}" type="datetimeFigureOut">
              <a:rPr lang="de-DE" smtClean="0"/>
              <a:t>03.09.2019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A334B6-F86F-489F-830A-F51BC08A67F2}" type="slidenum">
              <a:rPr lang="de-DE" smtClean="0"/>
              <a:t>‹Nr.›</a:t>
            </a:fld>
            <a:endParaRPr lang="de-DE"/>
          </a:p>
        </p:txBody>
      </p:sp>
    </p:spTree>
    <p:extLst>
      <p:ext uri="{BB962C8B-B14F-4D97-AF65-F5344CB8AC3E}">
        <p14:creationId xmlns:p14="http://schemas.microsoft.com/office/powerpoint/2010/main" val="213016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SNU MMC</a:t>
            </a:r>
            <a:endParaRPr lang="de-DE" dirty="0"/>
          </a:p>
        </p:txBody>
      </p:sp>
      <p:sp>
        <p:nvSpPr>
          <p:cNvPr id="4" name="Foliennummernplatzhalter 3"/>
          <p:cNvSpPr>
            <a:spLocks noGrp="1"/>
          </p:cNvSpPr>
          <p:nvPr>
            <p:ph type="sldNum" sz="quarter" idx="10"/>
          </p:nvPr>
        </p:nvSpPr>
        <p:spPr/>
        <p:txBody>
          <a:bodyPr/>
          <a:lstStyle/>
          <a:p>
            <a:fld id="{C2A334B6-F86F-489F-830A-F51BC08A67F2}" type="slidenum">
              <a:rPr lang="de-DE" smtClean="0"/>
              <a:t>1</a:t>
            </a:fld>
            <a:endParaRPr lang="de-DE"/>
          </a:p>
        </p:txBody>
      </p:sp>
    </p:spTree>
    <p:extLst>
      <p:ext uri="{BB962C8B-B14F-4D97-AF65-F5344CB8AC3E}">
        <p14:creationId xmlns:p14="http://schemas.microsoft.com/office/powerpoint/2010/main" val="128999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2A334B6-F86F-489F-830A-F51BC08A67F2}" type="slidenum">
              <a:rPr lang="de-DE" smtClean="0"/>
              <a:t>25</a:t>
            </a:fld>
            <a:endParaRPr lang="de-DE"/>
          </a:p>
        </p:txBody>
      </p:sp>
    </p:spTree>
    <p:extLst>
      <p:ext uri="{BB962C8B-B14F-4D97-AF65-F5344CB8AC3E}">
        <p14:creationId xmlns:p14="http://schemas.microsoft.com/office/powerpoint/2010/main" val="385228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224C337D-5C0B-4CFD-ABAF-3B5468D5D06D}" type="datetime1">
              <a:rPr lang="de-DE" smtClean="0"/>
              <a:t>03.09.2019</a:t>
            </a:fld>
            <a:endParaRPr lang="de-DE"/>
          </a:p>
        </p:txBody>
      </p:sp>
      <p:sp>
        <p:nvSpPr>
          <p:cNvPr id="5" name="Footer Placeholder 4"/>
          <p:cNvSpPr>
            <a:spLocks noGrp="1"/>
          </p:cNvSpPr>
          <p:nvPr>
            <p:ph type="ftr" sz="quarter" idx="11"/>
          </p:nvPr>
        </p:nvSpPr>
        <p:spPr/>
        <p:txBody>
          <a:bodyPr/>
          <a:lstStyle/>
          <a:p>
            <a:r>
              <a:rPr lang="de-DE" smtClean="0"/>
              <a:t>MMC im SNU    02.09.2019</a:t>
            </a:r>
            <a:endParaRPr lang="de-DE"/>
          </a:p>
        </p:txBody>
      </p:sp>
      <p:sp>
        <p:nvSpPr>
          <p:cNvPr id="6" name="Slide Number Placeholder 5"/>
          <p:cNvSpPr>
            <a:spLocks noGrp="1"/>
          </p:cNvSpPr>
          <p:nvPr>
            <p:ph type="sldNum" sz="quarter" idx="12"/>
          </p:nvPr>
        </p:nvSpPr>
        <p:spPr/>
        <p:txBody>
          <a:bodyPr/>
          <a:lstStyle/>
          <a:p>
            <a:fld id="{78626F75-D8B5-417E-9498-4370981417D8}" type="slidenum">
              <a:rPr lang="de-DE" smtClean="0"/>
              <a:t>‹Nr.›</a:t>
            </a:fld>
            <a:endParaRPr lang="de-DE"/>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de-DE" smtClean="0"/>
              <a:t>Titelmasterformat durch Klicken bearbeiten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C4747367-1FF9-4D7E-89ED-359724B13486}" type="datetime1">
              <a:rPr lang="de-DE" smtClean="0"/>
              <a:t>03.09.2019</a:t>
            </a:fld>
            <a:endParaRPr lang="de-DE"/>
          </a:p>
        </p:txBody>
      </p:sp>
      <p:sp>
        <p:nvSpPr>
          <p:cNvPr id="5" name="Footer Placeholder 4"/>
          <p:cNvSpPr>
            <a:spLocks noGrp="1"/>
          </p:cNvSpPr>
          <p:nvPr>
            <p:ph type="ftr" sz="quarter" idx="11"/>
          </p:nvPr>
        </p:nvSpPr>
        <p:spPr/>
        <p:txBody>
          <a:bodyPr/>
          <a:lstStyle/>
          <a:p>
            <a:r>
              <a:rPr lang="de-DE" smtClean="0"/>
              <a:t>MMC im SNU    02.09.2019</a:t>
            </a:r>
            <a:endParaRPr lang="de-DE"/>
          </a:p>
        </p:txBody>
      </p:sp>
      <p:sp>
        <p:nvSpPr>
          <p:cNvPr id="6" name="Slide Number Placeholder 5"/>
          <p:cNvSpPr>
            <a:spLocks noGrp="1"/>
          </p:cNvSpPr>
          <p:nvPr>
            <p:ph type="sldNum" sz="quarter" idx="12"/>
          </p:nvPr>
        </p:nvSpPr>
        <p:spPr/>
        <p:txBody>
          <a:bodyPr/>
          <a:lstStyle/>
          <a:p>
            <a:fld id="{78626F75-D8B5-417E-9498-4370981417D8}" type="slidenum">
              <a:rPr lang="de-DE" smtClean="0"/>
              <a:t>‹Nr.›</a:t>
            </a:fld>
            <a:endParaRPr lang="de-DE"/>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2025C577-84A5-46EB-A320-FA478582B265}" type="datetime1">
              <a:rPr lang="de-DE" smtClean="0"/>
              <a:t>03.09.2019</a:t>
            </a:fld>
            <a:endParaRPr lang="de-DE"/>
          </a:p>
        </p:txBody>
      </p:sp>
      <p:sp>
        <p:nvSpPr>
          <p:cNvPr id="5" name="Footer Placeholder 4"/>
          <p:cNvSpPr>
            <a:spLocks noGrp="1"/>
          </p:cNvSpPr>
          <p:nvPr>
            <p:ph type="ftr" sz="quarter" idx="11"/>
          </p:nvPr>
        </p:nvSpPr>
        <p:spPr/>
        <p:txBody>
          <a:bodyPr/>
          <a:lstStyle/>
          <a:p>
            <a:r>
              <a:rPr lang="de-DE" smtClean="0"/>
              <a:t>MMC im SNU    02.09.2019</a:t>
            </a:r>
            <a:endParaRPr lang="de-DE"/>
          </a:p>
        </p:txBody>
      </p:sp>
      <p:sp>
        <p:nvSpPr>
          <p:cNvPr id="6" name="Slide Number Placeholder 5"/>
          <p:cNvSpPr>
            <a:spLocks noGrp="1"/>
          </p:cNvSpPr>
          <p:nvPr>
            <p:ph type="sldNum" sz="quarter" idx="12"/>
          </p:nvPr>
        </p:nvSpPr>
        <p:spPr/>
        <p:txBody>
          <a:bodyPr/>
          <a:lstStyle/>
          <a:p>
            <a:fld id="{78626F75-D8B5-417E-9498-4370981417D8}" type="slidenum">
              <a:rPr lang="de-DE" smtClean="0"/>
              <a:t>‹Nr.›</a:t>
            </a:fld>
            <a:endParaRPr lang="de-DE"/>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E01DDE6-1C87-4CD2-845F-6E719AFB256E}" type="datetime1">
              <a:rPr lang="de-DE" smtClean="0"/>
              <a:t>03.09.2019</a:t>
            </a:fld>
            <a:endParaRPr lang="de-DE"/>
          </a:p>
        </p:txBody>
      </p:sp>
      <p:sp>
        <p:nvSpPr>
          <p:cNvPr id="5" name="Footer Placeholder 4"/>
          <p:cNvSpPr>
            <a:spLocks noGrp="1"/>
          </p:cNvSpPr>
          <p:nvPr>
            <p:ph type="ftr" sz="quarter" idx="11"/>
          </p:nvPr>
        </p:nvSpPr>
        <p:spPr/>
        <p:txBody>
          <a:bodyPr/>
          <a:lstStyle/>
          <a:p>
            <a:r>
              <a:rPr lang="de-DE" smtClean="0"/>
              <a:t>MMC im SNU    02.09.2019</a:t>
            </a:r>
            <a:endParaRPr lang="de-DE"/>
          </a:p>
        </p:txBody>
      </p:sp>
      <p:sp>
        <p:nvSpPr>
          <p:cNvPr id="6" name="Slide Number Placeholder 5"/>
          <p:cNvSpPr>
            <a:spLocks noGrp="1"/>
          </p:cNvSpPr>
          <p:nvPr>
            <p:ph type="sldNum" sz="quarter" idx="12"/>
          </p:nvPr>
        </p:nvSpPr>
        <p:spPr/>
        <p:txBody>
          <a:bodyPr/>
          <a:lstStyle/>
          <a:p>
            <a:fld id="{78626F75-D8B5-417E-9498-4370981417D8}" type="slidenum">
              <a:rPr lang="de-DE" smtClean="0"/>
              <a:t>‹Nr.›</a:t>
            </a:fld>
            <a:endParaRPr lang="de-DE"/>
          </a:p>
        </p:txBody>
      </p:sp>
      <p:sp>
        <p:nvSpPr>
          <p:cNvPr id="8" name="Title 7"/>
          <p:cNvSpPr>
            <a:spLocks noGrp="1"/>
          </p:cNvSpPr>
          <p:nvPr>
            <p:ph type="title"/>
          </p:nvPr>
        </p:nvSpPr>
        <p:spPr/>
        <p:txBody>
          <a:bodyPr/>
          <a:lstStyle/>
          <a:p>
            <a:r>
              <a:rPr lang="de-DE" smtClean="0"/>
              <a:t>Titelmasterformat durch Klicken bearbeiten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03223993-CBBB-4DE7-88F4-79F196424012}" type="datetime1">
              <a:rPr lang="de-DE" smtClean="0"/>
              <a:t>03.09.2019</a:t>
            </a:fld>
            <a:endParaRPr lang="de-DE"/>
          </a:p>
        </p:txBody>
      </p:sp>
      <p:sp>
        <p:nvSpPr>
          <p:cNvPr id="5" name="Footer Placeholder 4"/>
          <p:cNvSpPr>
            <a:spLocks noGrp="1"/>
          </p:cNvSpPr>
          <p:nvPr>
            <p:ph type="ftr" sz="quarter" idx="11"/>
          </p:nvPr>
        </p:nvSpPr>
        <p:spPr/>
        <p:txBody>
          <a:bodyPr/>
          <a:lstStyle/>
          <a:p>
            <a:r>
              <a:rPr lang="de-DE" smtClean="0"/>
              <a:t>MMC im SNU    02.09.2019</a:t>
            </a:r>
            <a:endParaRPr lang="de-DE"/>
          </a:p>
        </p:txBody>
      </p:sp>
      <p:sp>
        <p:nvSpPr>
          <p:cNvPr id="6" name="Slide Number Placeholder 5"/>
          <p:cNvSpPr>
            <a:spLocks noGrp="1"/>
          </p:cNvSpPr>
          <p:nvPr>
            <p:ph type="sldNum" sz="quarter" idx="12"/>
          </p:nvPr>
        </p:nvSpPr>
        <p:spPr/>
        <p:txBody>
          <a:bodyPr/>
          <a:lstStyle/>
          <a:p>
            <a:fld id="{78626F75-D8B5-417E-9498-4370981417D8}" type="slidenum">
              <a:rPr lang="de-DE" smtClean="0"/>
              <a:t>‹Nr.›</a:t>
            </a:fld>
            <a:endParaRPr lang="de-DE"/>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D4F054-7158-45BB-9AF3-45E1E1B2BDFE}" type="datetime1">
              <a:rPr lang="de-DE" smtClean="0"/>
              <a:t>03.09.2019</a:t>
            </a:fld>
            <a:endParaRPr lang="de-DE"/>
          </a:p>
        </p:txBody>
      </p:sp>
      <p:sp>
        <p:nvSpPr>
          <p:cNvPr id="6" name="Footer Placeholder 5"/>
          <p:cNvSpPr>
            <a:spLocks noGrp="1"/>
          </p:cNvSpPr>
          <p:nvPr>
            <p:ph type="ftr" sz="quarter" idx="11"/>
          </p:nvPr>
        </p:nvSpPr>
        <p:spPr/>
        <p:txBody>
          <a:bodyPr/>
          <a:lstStyle/>
          <a:p>
            <a:r>
              <a:rPr lang="de-DE" smtClean="0"/>
              <a:t>MMC im SNU    02.09.2019</a:t>
            </a:r>
            <a:endParaRPr lang="de-DE"/>
          </a:p>
        </p:txBody>
      </p:sp>
      <p:sp>
        <p:nvSpPr>
          <p:cNvPr id="7" name="Slide Number Placeholder 6"/>
          <p:cNvSpPr>
            <a:spLocks noGrp="1"/>
          </p:cNvSpPr>
          <p:nvPr>
            <p:ph type="sldNum" sz="quarter" idx="12"/>
          </p:nvPr>
        </p:nvSpPr>
        <p:spPr/>
        <p:txBody>
          <a:bodyPr/>
          <a:lstStyle/>
          <a:p>
            <a:fld id="{78626F75-D8B5-417E-9498-4370981417D8}" type="slidenum">
              <a:rPr lang="de-DE" smtClean="0"/>
              <a:t>‹Nr.›</a:t>
            </a:fld>
            <a:endParaRPr lang="de-DE"/>
          </a:p>
        </p:txBody>
      </p:sp>
      <p:sp>
        <p:nvSpPr>
          <p:cNvPr id="8" name="Title 7"/>
          <p:cNvSpPr>
            <a:spLocks noGrp="1"/>
          </p:cNvSpPr>
          <p:nvPr>
            <p:ph type="title"/>
          </p:nvPr>
        </p:nvSpPr>
        <p:spPr/>
        <p:txBody>
          <a:bodyPr/>
          <a:lstStyle/>
          <a:p>
            <a:r>
              <a:rPr lang="de-DE" smtClean="0"/>
              <a:t>Titelmasterformat durch Klicken bearbeiten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de-DE" smtClean="0"/>
              <a:t>Textmasterformat bearbeiten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3149475-B67C-4E07-848F-4E6F5D099481}" type="datetime1">
              <a:rPr lang="de-DE" smtClean="0"/>
              <a:t>03.09.2019</a:t>
            </a:fld>
            <a:endParaRPr lang="de-DE"/>
          </a:p>
        </p:txBody>
      </p:sp>
      <p:sp>
        <p:nvSpPr>
          <p:cNvPr id="8" name="Footer Placeholder 7"/>
          <p:cNvSpPr>
            <a:spLocks noGrp="1"/>
          </p:cNvSpPr>
          <p:nvPr>
            <p:ph type="ftr" sz="quarter" idx="11"/>
          </p:nvPr>
        </p:nvSpPr>
        <p:spPr/>
        <p:txBody>
          <a:bodyPr/>
          <a:lstStyle/>
          <a:p>
            <a:r>
              <a:rPr lang="de-DE" smtClean="0"/>
              <a:t>MMC im SNU    02.09.2019</a:t>
            </a:r>
            <a:endParaRPr lang="de-DE"/>
          </a:p>
        </p:txBody>
      </p:sp>
      <p:sp>
        <p:nvSpPr>
          <p:cNvPr id="9" name="Slide Number Placeholder 8"/>
          <p:cNvSpPr>
            <a:spLocks noGrp="1"/>
          </p:cNvSpPr>
          <p:nvPr>
            <p:ph type="sldNum" sz="quarter" idx="12"/>
          </p:nvPr>
        </p:nvSpPr>
        <p:spPr/>
        <p:txBody>
          <a:bodyPr/>
          <a:lstStyle/>
          <a:p>
            <a:fld id="{78626F75-D8B5-417E-9498-4370981417D8}" type="slidenum">
              <a:rPr lang="de-DE" smtClean="0"/>
              <a:t>‹Nr.›</a:t>
            </a:fld>
            <a:endParaRPr lang="de-DE"/>
          </a:p>
        </p:txBody>
      </p:sp>
      <p:sp>
        <p:nvSpPr>
          <p:cNvPr id="10" name="Title 9"/>
          <p:cNvSpPr>
            <a:spLocks noGrp="1"/>
          </p:cNvSpPr>
          <p:nvPr>
            <p:ph type="title"/>
          </p:nvPr>
        </p:nvSpPr>
        <p:spPr/>
        <p:txBody>
          <a:bodyPr/>
          <a:lstStyle/>
          <a:p>
            <a:r>
              <a:rPr lang="de-DE" smtClean="0"/>
              <a:t>Titelmasterformat durch Klicken bearbeiten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CDEB34D2-67E4-483C-B27F-4474714320A3}" type="datetime1">
              <a:rPr lang="de-DE" smtClean="0"/>
              <a:t>03.09.2019</a:t>
            </a:fld>
            <a:endParaRPr lang="de-DE"/>
          </a:p>
        </p:txBody>
      </p:sp>
      <p:sp>
        <p:nvSpPr>
          <p:cNvPr id="4" name="Footer Placeholder 3"/>
          <p:cNvSpPr>
            <a:spLocks noGrp="1"/>
          </p:cNvSpPr>
          <p:nvPr>
            <p:ph type="ftr" sz="quarter" idx="11"/>
          </p:nvPr>
        </p:nvSpPr>
        <p:spPr/>
        <p:txBody>
          <a:bodyPr/>
          <a:lstStyle/>
          <a:p>
            <a:r>
              <a:rPr lang="de-DE" smtClean="0"/>
              <a:t>MMC im SNU    02.09.2019</a:t>
            </a:r>
            <a:endParaRPr lang="de-DE"/>
          </a:p>
        </p:txBody>
      </p:sp>
      <p:sp>
        <p:nvSpPr>
          <p:cNvPr id="5" name="Slide Number Placeholder 4"/>
          <p:cNvSpPr>
            <a:spLocks noGrp="1"/>
          </p:cNvSpPr>
          <p:nvPr>
            <p:ph type="sldNum" sz="quarter" idx="12"/>
          </p:nvPr>
        </p:nvSpPr>
        <p:spPr/>
        <p:txBody>
          <a:bodyPr/>
          <a:lstStyle/>
          <a:p>
            <a:fld id="{78626F75-D8B5-417E-9498-4370981417D8}" type="slidenum">
              <a:rPr lang="de-DE" smtClean="0"/>
              <a:t>‹Nr.›</a:t>
            </a:fld>
            <a:endParaRPr lang="de-DE"/>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932B3-E36E-4132-B572-CD5910244195}" type="datetime1">
              <a:rPr lang="de-DE" smtClean="0"/>
              <a:t>03.09.2019</a:t>
            </a:fld>
            <a:endParaRPr lang="de-DE"/>
          </a:p>
        </p:txBody>
      </p:sp>
      <p:sp>
        <p:nvSpPr>
          <p:cNvPr id="3" name="Footer Placeholder 2"/>
          <p:cNvSpPr>
            <a:spLocks noGrp="1"/>
          </p:cNvSpPr>
          <p:nvPr>
            <p:ph type="ftr" sz="quarter" idx="11"/>
          </p:nvPr>
        </p:nvSpPr>
        <p:spPr/>
        <p:txBody>
          <a:bodyPr/>
          <a:lstStyle/>
          <a:p>
            <a:r>
              <a:rPr lang="de-DE" smtClean="0"/>
              <a:t>MMC im SNU    02.09.2019</a:t>
            </a:r>
            <a:endParaRPr lang="de-DE"/>
          </a:p>
        </p:txBody>
      </p:sp>
      <p:sp>
        <p:nvSpPr>
          <p:cNvPr id="4" name="Slide Number Placeholder 3"/>
          <p:cNvSpPr>
            <a:spLocks noGrp="1"/>
          </p:cNvSpPr>
          <p:nvPr>
            <p:ph type="sldNum" sz="quarter" idx="12"/>
          </p:nvPr>
        </p:nvSpPr>
        <p:spPr/>
        <p:txBody>
          <a:bodyPr/>
          <a:lstStyle/>
          <a:p>
            <a:fld id="{78626F75-D8B5-417E-9498-4370981417D8}" type="slidenum">
              <a:rPr lang="de-DE" smtClean="0"/>
              <a:t>‹Nr.›</a:t>
            </a:fld>
            <a:endParaRPr lang="de-DE"/>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50BBF4C8-7E62-41FC-B0D3-FD88535815F5}" type="datetime1">
              <a:rPr lang="de-DE" smtClean="0"/>
              <a:t>03.09.2019</a:t>
            </a:fld>
            <a:endParaRPr lang="de-DE"/>
          </a:p>
        </p:txBody>
      </p:sp>
      <p:sp>
        <p:nvSpPr>
          <p:cNvPr id="6" name="Footer Placeholder 5"/>
          <p:cNvSpPr>
            <a:spLocks noGrp="1"/>
          </p:cNvSpPr>
          <p:nvPr>
            <p:ph type="ftr" sz="quarter" idx="11"/>
          </p:nvPr>
        </p:nvSpPr>
        <p:spPr/>
        <p:txBody>
          <a:bodyPr/>
          <a:lstStyle/>
          <a:p>
            <a:r>
              <a:rPr lang="de-DE" smtClean="0"/>
              <a:t>MMC im SNU    02.09.2019</a:t>
            </a:r>
            <a:endParaRPr lang="de-DE"/>
          </a:p>
        </p:txBody>
      </p:sp>
      <p:sp>
        <p:nvSpPr>
          <p:cNvPr id="7" name="Slide Number Placeholder 6"/>
          <p:cNvSpPr>
            <a:spLocks noGrp="1"/>
          </p:cNvSpPr>
          <p:nvPr>
            <p:ph type="sldNum" sz="quarter" idx="12"/>
          </p:nvPr>
        </p:nvSpPr>
        <p:spPr/>
        <p:txBody>
          <a:bodyPr/>
          <a:lstStyle/>
          <a:p>
            <a:fld id="{78626F75-D8B5-417E-9498-4370981417D8}" type="slidenum">
              <a:rPr lang="de-DE" smtClean="0"/>
              <a:t>‹Nr.›</a:t>
            </a:fld>
            <a:endParaRPr lang="de-DE"/>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2434DB70-F00C-4889-91DB-420D4C3DBC4A}" type="datetime1">
              <a:rPr lang="de-DE" smtClean="0"/>
              <a:t>03.09.2019</a:t>
            </a:fld>
            <a:endParaRPr lang="de-DE"/>
          </a:p>
        </p:txBody>
      </p:sp>
      <p:sp>
        <p:nvSpPr>
          <p:cNvPr id="6" name="Footer Placeholder 5"/>
          <p:cNvSpPr>
            <a:spLocks noGrp="1"/>
          </p:cNvSpPr>
          <p:nvPr>
            <p:ph type="ftr" sz="quarter" idx="11"/>
          </p:nvPr>
        </p:nvSpPr>
        <p:spPr/>
        <p:txBody>
          <a:bodyPr/>
          <a:lstStyle/>
          <a:p>
            <a:r>
              <a:rPr lang="de-DE" smtClean="0"/>
              <a:t>MMC im SNU    02.09.2019</a:t>
            </a:r>
            <a:endParaRPr lang="de-DE"/>
          </a:p>
        </p:txBody>
      </p:sp>
      <p:sp>
        <p:nvSpPr>
          <p:cNvPr id="7" name="Slide Number Placeholder 6"/>
          <p:cNvSpPr>
            <a:spLocks noGrp="1"/>
          </p:cNvSpPr>
          <p:nvPr>
            <p:ph type="sldNum" sz="quarter" idx="12"/>
          </p:nvPr>
        </p:nvSpPr>
        <p:spPr/>
        <p:txBody>
          <a:bodyPr/>
          <a:lstStyle/>
          <a:p>
            <a:fld id="{78626F75-D8B5-417E-9498-4370981417D8}" type="slidenum">
              <a:rPr lang="de-DE" smtClean="0"/>
              <a:t>‹Nr.›</a:t>
            </a:fld>
            <a:endParaRPr lang="de-DE"/>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de-DE" smtClean="0"/>
              <a:t>Titelmasterformat durch Klicken bearbeiten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07C7E5F-B8F4-485B-9ABD-DF8ACBE8667F}" type="datetime1">
              <a:rPr lang="de-DE" smtClean="0"/>
              <a:t>03.09.2019</a:t>
            </a:fld>
            <a:endParaRPr lang="de-DE"/>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de-DE" smtClean="0"/>
              <a:t>MMC im SNU    02.09.2019</a:t>
            </a:r>
            <a:endParaRPr lang="de-DE"/>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8626F75-D8B5-417E-9498-4370981417D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hf sldNum="0"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houzz.de/fotos/loft-n-phvw-vp~12615185"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houzz.de/fotos/ecologia-montreal-phvw-vp~1765618"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houzz.de/fotos/my-houzz-contemporary-country-style-in-the-netherlands-phvw-vp~987933"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www.houzz.de/fotos/kennington-water-tower-phvw-vp~327506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houzz.de/fotos/vacation-rental-w6-phvw-vp~11746677"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pPr algn="ctr"/>
            <a:r>
              <a:rPr lang="de-DE" dirty="0" smtClean="0"/>
              <a:t>Was sollten wir beachten</a:t>
            </a:r>
            <a:endParaRPr lang="de-DE" dirty="0"/>
          </a:p>
        </p:txBody>
      </p:sp>
      <p:sp>
        <p:nvSpPr>
          <p:cNvPr id="2" name="Titel 1"/>
          <p:cNvSpPr>
            <a:spLocks noGrp="1"/>
          </p:cNvSpPr>
          <p:nvPr>
            <p:ph type="ctrTitle"/>
          </p:nvPr>
        </p:nvSpPr>
        <p:spPr>
          <a:xfrm>
            <a:off x="1043608" y="1700808"/>
            <a:ext cx="7175351" cy="1793167"/>
          </a:xfrm>
        </p:spPr>
        <p:txBody>
          <a:bodyPr/>
          <a:lstStyle/>
          <a:p>
            <a:r>
              <a:rPr lang="de-DE" dirty="0" smtClean="0"/>
              <a:t>Innenräume                 fotografieren</a:t>
            </a:r>
            <a:endParaRPr lang="de-DE" dirty="0"/>
          </a:p>
        </p:txBody>
      </p:sp>
      <p:sp>
        <p:nvSpPr>
          <p:cNvPr id="5" name="Rechteck 4"/>
          <p:cNvSpPr/>
          <p:nvPr/>
        </p:nvSpPr>
        <p:spPr>
          <a:xfrm>
            <a:off x="6904404" y="332656"/>
            <a:ext cx="1972015" cy="923330"/>
          </a:xfrm>
          <a:prstGeom prst="rect">
            <a:avLst/>
          </a:prstGeom>
          <a:noFill/>
        </p:spPr>
        <p:txBody>
          <a:bodyPr wrap="none" lIns="91440" tIns="45720" rIns="91440" bIns="45720">
            <a:spAutoFit/>
          </a:bodyPr>
          <a:lstStyle/>
          <a:p>
            <a:pPr algn="ctr"/>
            <a:r>
              <a:rPr lang="de-DE" sz="5400" b="1" cap="none" spc="0" dirty="0" smtClean="0">
                <a:ln w="19050">
                  <a:solidFill>
                    <a:schemeClr val="tx2">
                      <a:tint val="1000"/>
                    </a:schemeClr>
                  </a:solidFill>
                  <a:prstDash val="solid"/>
                </a:ln>
                <a:solidFill>
                  <a:schemeClr val="accent3"/>
                </a:solidFill>
                <a:effectLst>
                  <a:outerShdw blurRad="50800" dist="38100" dir="10800000" algn="r" rotWithShape="0">
                    <a:prstClr val="black">
                      <a:alpha val="40000"/>
                    </a:prstClr>
                  </a:outerShdw>
                </a:effectLst>
              </a:rPr>
              <a:t>MMC</a:t>
            </a:r>
            <a:endParaRPr lang="de-DE" sz="5400" b="1" cap="none" spc="0" dirty="0">
              <a:ln w="19050">
                <a:solidFill>
                  <a:schemeClr val="tx2">
                    <a:tint val="1000"/>
                  </a:schemeClr>
                </a:solidFill>
                <a:prstDash val="solid"/>
              </a:ln>
              <a:solidFill>
                <a:schemeClr val="accent3"/>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24561885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1988840"/>
            <a:ext cx="8352928" cy="2246769"/>
          </a:xfrm>
          <a:prstGeom prst="rect">
            <a:avLst/>
          </a:prstGeom>
          <a:noFill/>
        </p:spPr>
        <p:txBody>
          <a:bodyPr wrap="square" rtlCol="0">
            <a:spAutoFit/>
          </a:bodyPr>
          <a:lstStyle/>
          <a:p>
            <a:r>
              <a:rPr lang="de-DE" sz="2000" b="1" dirty="0" smtClean="0"/>
              <a:t>Zusatzbeleuchtung:</a:t>
            </a:r>
          </a:p>
          <a:p>
            <a:endParaRPr lang="de-DE" sz="2000" dirty="0" smtClean="0"/>
          </a:p>
          <a:p>
            <a:r>
              <a:rPr lang="de-DE" sz="2000" dirty="0" smtClean="0"/>
              <a:t>Das Licht, das durch die Fenster fällt lässt sich durch Rollos oder Markisen verändern. Damit kann man das Verhältnis zur künstlichen Beleuchtung regeln um eine gewünschte Stimmung zu erzeugen. Einfach ausprobieren. Wenn man genug Zeit hat ist die automatische Abdunkelung am Abend interessant </a:t>
            </a:r>
          </a:p>
        </p:txBody>
      </p:sp>
      <p:sp>
        <p:nvSpPr>
          <p:cNvPr id="3" name="Fußzeilenplatzhalter 2"/>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35350266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1988840"/>
            <a:ext cx="8352928" cy="2554545"/>
          </a:xfrm>
          <a:prstGeom prst="rect">
            <a:avLst/>
          </a:prstGeom>
          <a:noFill/>
        </p:spPr>
        <p:txBody>
          <a:bodyPr wrap="square" rtlCol="0">
            <a:spAutoFit/>
          </a:bodyPr>
          <a:lstStyle/>
          <a:p>
            <a:r>
              <a:rPr lang="de-DE" sz="2000" b="1" dirty="0" smtClean="0"/>
              <a:t>Gegenlicht – Licht von hinten:</a:t>
            </a:r>
          </a:p>
          <a:p>
            <a:endParaRPr lang="de-DE" sz="2000" dirty="0" smtClean="0"/>
          </a:p>
          <a:p>
            <a:r>
              <a:rPr lang="de-DE" sz="2000" dirty="0" smtClean="0"/>
              <a:t>Gegenlicht kann oft interessante Bilder ermöglichen – bei Innenraum Aufnahmen ist es eher heikel. Die besten Aufnahmen gelingen mit der Bildquelle im Rücken. Ausnahme sind Zusatzbeleuchtungen wie z.B. Lampen, die nur einen kleinen Teil des Lichtes beisteuern. Auch Seitenlicht ist brauchbar aber nur zweiter Sieger.</a:t>
            </a:r>
          </a:p>
        </p:txBody>
      </p:sp>
      <p:sp>
        <p:nvSpPr>
          <p:cNvPr id="3" name="Fußzeilenplatzhalter 2"/>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32226187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91680" y="472081"/>
            <a:ext cx="5976664" cy="646331"/>
          </a:xfrm>
          <a:prstGeom prst="rect">
            <a:avLst/>
          </a:prstGeom>
          <a:noFill/>
        </p:spPr>
        <p:txBody>
          <a:bodyPr wrap="square" rtlCol="0">
            <a:spAutoFit/>
          </a:bodyPr>
          <a:lstStyle/>
          <a:p>
            <a:pPr algn="ctr"/>
            <a:r>
              <a:rPr lang="de-DE" sz="3600" dirty="0" smtClean="0"/>
              <a:t>Perspektiven</a:t>
            </a:r>
            <a:endParaRPr lang="de-DE" sz="3600" dirty="0"/>
          </a:p>
        </p:txBody>
      </p:sp>
      <p:sp>
        <p:nvSpPr>
          <p:cNvPr id="3" name="Textfeld 2"/>
          <p:cNvSpPr txBox="1"/>
          <p:nvPr/>
        </p:nvSpPr>
        <p:spPr>
          <a:xfrm>
            <a:off x="1259632" y="1628800"/>
            <a:ext cx="6984776" cy="1938992"/>
          </a:xfrm>
          <a:prstGeom prst="rect">
            <a:avLst/>
          </a:prstGeom>
          <a:noFill/>
        </p:spPr>
        <p:txBody>
          <a:bodyPr wrap="square" rtlCol="0">
            <a:spAutoFit/>
          </a:bodyPr>
          <a:lstStyle/>
          <a:p>
            <a:r>
              <a:rPr lang="de-DE" sz="2000" b="1" dirty="0" smtClean="0"/>
              <a:t>Zentral oder Seitlich</a:t>
            </a:r>
            <a:r>
              <a:rPr lang="de-DE" sz="2000" dirty="0" smtClean="0"/>
              <a:t>:</a:t>
            </a:r>
          </a:p>
          <a:p>
            <a:endParaRPr lang="de-DE" sz="2000" dirty="0" smtClean="0"/>
          </a:p>
          <a:p>
            <a:r>
              <a:rPr lang="de-DE" sz="2000" dirty="0" smtClean="0"/>
              <a:t> Man kann einen Raum aus verschiedenen Perspektiven fotografieren: einmal mit zentralem Fluchtpunkt, also mittig auf eine Wand oder mit seitlichem Fluchtpunkt oder genau Ecke über Ecke</a:t>
            </a:r>
            <a:endParaRPr lang="de-DE" sz="20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795485"/>
            <a:ext cx="2520280" cy="2018863"/>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3819730"/>
            <a:ext cx="2491616" cy="1994618"/>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520" y="3795485"/>
            <a:ext cx="2476936" cy="2020658"/>
          </a:xfrm>
          <a:prstGeom prst="rect">
            <a:avLst/>
          </a:prstGeom>
        </p:spPr>
      </p:pic>
      <p:sp>
        <p:nvSpPr>
          <p:cNvPr id="7" name="Fußzeilenplatzhalter 6"/>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44549521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79512" y="1052736"/>
            <a:ext cx="8352928" cy="4093428"/>
          </a:xfrm>
          <a:prstGeom prst="rect">
            <a:avLst/>
          </a:prstGeom>
          <a:noFill/>
        </p:spPr>
        <p:txBody>
          <a:bodyPr wrap="square" rtlCol="0">
            <a:spAutoFit/>
          </a:bodyPr>
          <a:lstStyle/>
          <a:p>
            <a:r>
              <a:rPr lang="de-DE" sz="2000" b="1" dirty="0" smtClean="0"/>
              <a:t>Perspektiven:</a:t>
            </a:r>
          </a:p>
          <a:p>
            <a:endParaRPr lang="de-DE" sz="2000" dirty="0" smtClean="0"/>
          </a:p>
          <a:p>
            <a:r>
              <a:rPr lang="de-DE" sz="2000" dirty="0" smtClean="0"/>
              <a:t>Das Ergebnis einer Aufnahme mit zentralem Fluchtpunkt ist ein klar strukturiertes, </a:t>
            </a:r>
            <a:r>
              <a:rPr lang="de-DE" sz="2000" dirty="0" err="1" smtClean="0"/>
              <a:t>unverzerrtes</a:t>
            </a:r>
            <a:r>
              <a:rPr lang="de-DE" sz="2000" dirty="0" smtClean="0"/>
              <a:t> aber auch plattes eher langweiliges Bild.</a:t>
            </a:r>
          </a:p>
          <a:p>
            <a:r>
              <a:rPr lang="de-DE" sz="2000" dirty="0" smtClean="0"/>
              <a:t>Interessanter sind  Bilder von der Seite. Damit ist gleichzeitig mehr vom Raum zu sehen. Er wirkt größer und tiefer. Gleichzeitig hat man oft die Möglichkeit als Stativersatz den Türrahmen oder die Wand zum Anlehnen.</a:t>
            </a:r>
          </a:p>
          <a:p>
            <a:r>
              <a:rPr lang="de-DE" sz="2000" dirty="0" smtClean="0"/>
              <a:t>Bei Kirchen hat man oft die Möglichkeit von der Empore zu fotografieren. Man sollte die kleine Mühe nicht scheuen – eine interessante Perspektive! Nebeneffekt: Die stürzende Linien werden weitgehend vermieden.</a:t>
            </a:r>
          </a:p>
          <a:p>
            <a:endParaRPr lang="de-DE" sz="2000" dirty="0" smtClean="0"/>
          </a:p>
        </p:txBody>
      </p:sp>
      <p:sp>
        <p:nvSpPr>
          <p:cNvPr id="3" name="Fußzeilenplatzhalter 2"/>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28139977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79512" y="1052736"/>
            <a:ext cx="8352928" cy="5324535"/>
          </a:xfrm>
          <a:prstGeom prst="rect">
            <a:avLst/>
          </a:prstGeom>
          <a:noFill/>
        </p:spPr>
        <p:txBody>
          <a:bodyPr wrap="square" rtlCol="0">
            <a:spAutoFit/>
          </a:bodyPr>
          <a:lstStyle/>
          <a:p>
            <a:r>
              <a:rPr lang="de-DE" sz="2000" b="1" dirty="0" smtClean="0"/>
              <a:t>Ausrichtung des Fotoapparates:</a:t>
            </a:r>
          </a:p>
          <a:p>
            <a:endParaRPr lang="de-DE" sz="2000" dirty="0" smtClean="0"/>
          </a:p>
          <a:p>
            <a:r>
              <a:rPr lang="de-DE" sz="2000" dirty="0" smtClean="0"/>
              <a:t>Gerade bei Innenaufnahmen ist es wichtig auf die Ausrichtung des Aufnahmegerätes zu achten. Waagerechte Linien sollten waagerecht und senkrechte Linien sollten senkrecht auf das Bild kommen und die sind bei Innenräumen immer vorhanden. Das Display bietet eine gute Möglichkeit zur Kontrolle. Damit ein hoher Raum perspektivisch richtig fotografiert wird, müsste man eigentlich auf eine Trittleiter oder Stuhl steigen. Oft reicht es aber den Fotoapparat hoch zu heben. Ein schwenkbares Display ist hierbei von Vorteil. Auf Stativen ist oft eine Wasserwaage auf der </a:t>
            </a:r>
            <a:r>
              <a:rPr lang="de-DE" sz="2000" dirty="0" err="1" smtClean="0"/>
              <a:t>Auflegeplatte</a:t>
            </a:r>
            <a:r>
              <a:rPr lang="de-DE" sz="2000" dirty="0" smtClean="0"/>
              <a:t>. Manche Kameras blenden eine waagerechte Linie ein. Schließlich kann man auch mit einer Bildbearbeitung Aufnahmefehler korrigieren.</a:t>
            </a:r>
          </a:p>
          <a:p>
            <a:r>
              <a:rPr lang="de-DE" sz="2000" dirty="0" smtClean="0"/>
              <a:t>Bei hohen Pfeilern innerhalb von Kathedralen kommt es immer zu stürzenden Linien. Auch hier hilft uns die Bildbearbeitung.</a:t>
            </a:r>
          </a:p>
          <a:p>
            <a:endParaRPr lang="de-DE" sz="2000" dirty="0" smtClean="0"/>
          </a:p>
        </p:txBody>
      </p:sp>
      <p:sp>
        <p:nvSpPr>
          <p:cNvPr id="3" name="Fußzeilenplatzhalter 2"/>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1843367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91680" y="472081"/>
            <a:ext cx="5976664" cy="646331"/>
          </a:xfrm>
          <a:prstGeom prst="rect">
            <a:avLst/>
          </a:prstGeom>
          <a:noFill/>
        </p:spPr>
        <p:txBody>
          <a:bodyPr wrap="square" rtlCol="0">
            <a:spAutoFit/>
          </a:bodyPr>
          <a:lstStyle/>
          <a:p>
            <a:pPr algn="ctr"/>
            <a:r>
              <a:rPr lang="de-DE" sz="3600" dirty="0" smtClean="0"/>
              <a:t>Mit Personen</a:t>
            </a:r>
            <a:endParaRPr lang="de-DE" sz="3600" dirty="0"/>
          </a:p>
        </p:txBody>
      </p:sp>
      <p:sp>
        <p:nvSpPr>
          <p:cNvPr id="3" name="Textfeld 2"/>
          <p:cNvSpPr txBox="1"/>
          <p:nvPr/>
        </p:nvSpPr>
        <p:spPr>
          <a:xfrm>
            <a:off x="1043608" y="1844824"/>
            <a:ext cx="6984776" cy="3785652"/>
          </a:xfrm>
          <a:prstGeom prst="rect">
            <a:avLst/>
          </a:prstGeom>
          <a:noFill/>
        </p:spPr>
        <p:txBody>
          <a:bodyPr wrap="square" rtlCol="0">
            <a:spAutoFit/>
          </a:bodyPr>
          <a:lstStyle/>
          <a:p>
            <a:r>
              <a:rPr lang="de-DE" sz="2000" b="1" i="1" dirty="0" smtClean="0"/>
              <a:t>Feiern</a:t>
            </a:r>
            <a:r>
              <a:rPr lang="de-DE" sz="2000" dirty="0" smtClean="0"/>
              <a:t>:</a:t>
            </a:r>
          </a:p>
          <a:p>
            <a:endParaRPr lang="de-DE" sz="2000" dirty="0" smtClean="0"/>
          </a:p>
          <a:p>
            <a:r>
              <a:rPr lang="de-DE" sz="2000" dirty="0" smtClean="0"/>
              <a:t> </a:t>
            </a:r>
            <a:r>
              <a:rPr lang="de-DE" sz="2000" dirty="0"/>
              <a:t>A</a:t>
            </a:r>
            <a:r>
              <a:rPr lang="de-DE" sz="2000" dirty="0" smtClean="0"/>
              <a:t>uch Familienfeiern finden häufig in Innenräumen statt. Hier gelten alle bereits aufgelisteten Hinweise. Zusätzlich sollten kurze Belichtungszeiten bevorzugt werden. Also Blende weit auf und den ISO Wert in Grenzen hochziehen. Auch hier gilt: möglichst kein Blitz oder Indirekter Blitz an die Decke. Günstig wären Serienbilder mit unterschiedlichen ISO – Werten.  Dabei kann man die Bilder mit dem niedrigsten ISO-Wert nehmen die nicht verwackelt sind. Wenn vorhanden unbedingt den </a:t>
            </a:r>
            <a:r>
              <a:rPr lang="de-DE" sz="2000" dirty="0" err="1" smtClean="0"/>
              <a:t>Verwacklungschutz</a:t>
            </a:r>
            <a:r>
              <a:rPr lang="de-DE" sz="2000" dirty="0" smtClean="0"/>
              <a:t> aktivieren.</a:t>
            </a:r>
            <a:endParaRPr lang="de-DE" sz="2000" dirty="0"/>
          </a:p>
        </p:txBody>
      </p:sp>
      <p:sp>
        <p:nvSpPr>
          <p:cNvPr id="4" name="Fußzeilenplatzhalter 3"/>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31905919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26130" y="332656"/>
            <a:ext cx="7704856" cy="2554545"/>
          </a:xfrm>
          <a:prstGeom prst="rect">
            <a:avLst/>
          </a:prstGeom>
          <a:noFill/>
        </p:spPr>
        <p:txBody>
          <a:bodyPr wrap="square" rtlCol="0">
            <a:spAutoFit/>
          </a:bodyPr>
          <a:lstStyle/>
          <a:p>
            <a:r>
              <a:rPr lang="de-DE" sz="2000" b="1" dirty="0" smtClean="0"/>
              <a:t>Personen oder </a:t>
            </a:r>
            <a:r>
              <a:rPr lang="de-DE" sz="2000" b="1" dirty="0" err="1" smtClean="0"/>
              <a:t>Assesoires</a:t>
            </a:r>
            <a:r>
              <a:rPr lang="de-DE" sz="2000" b="1" dirty="0" smtClean="0"/>
              <a:t>:</a:t>
            </a:r>
          </a:p>
          <a:p>
            <a:endParaRPr lang="de-DE" sz="2000" dirty="0" smtClean="0"/>
          </a:p>
          <a:p>
            <a:r>
              <a:rPr lang="de-DE" sz="2000" dirty="0" smtClean="0"/>
              <a:t>Räume sind für Personen gemacht worden. Also spricht nichts dagegen sie aufs Bild zu bringen. Sie sollen aber nicht die Hauptsache sein, sondern das Bild auflockern. Das gleiche gilt für Ziergegenstände wie Vasen oder Blumensträuße</a:t>
            </a:r>
          </a:p>
          <a:p>
            <a:endParaRPr lang="de-DE" sz="2000" dirty="0" smtClean="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564904"/>
            <a:ext cx="4680520" cy="3519241"/>
          </a:xfrm>
          <a:prstGeom prst="rect">
            <a:avLst/>
          </a:prstGeom>
        </p:spPr>
      </p:pic>
      <p:sp>
        <p:nvSpPr>
          <p:cNvPr id="4" name="Fußzeilenplatzhalter 3"/>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31780284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Modern Wohnzimmer by Innenarchitektur-Rathk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268760"/>
            <a:ext cx="6959674" cy="4825454"/>
          </a:xfrm>
          <a:prstGeom prst="rect">
            <a:avLst/>
          </a:prstGeom>
          <a:noFill/>
          <a:ln>
            <a:noFill/>
          </a:ln>
        </p:spPr>
      </p:pic>
      <p:sp>
        <p:nvSpPr>
          <p:cNvPr id="3" name="Fußzeilenplatzhalter 2"/>
          <p:cNvSpPr>
            <a:spLocks noGrp="1"/>
          </p:cNvSpPr>
          <p:nvPr>
            <p:ph type="ftr" sz="quarter" idx="11"/>
          </p:nvPr>
        </p:nvSpPr>
        <p:spPr/>
        <p:txBody>
          <a:bodyPr/>
          <a:lstStyle/>
          <a:p>
            <a:r>
              <a:rPr lang="de-DE" smtClean="0"/>
              <a:t>MMC im SNU    02.09.2019</a:t>
            </a:r>
            <a:endParaRPr lang="de-DE"/>
          </a:p>
        </p:txBody>
      </p:sp>
      <p:sp>
        <p:nvSpPr>
          <p:cNvPr id="4" name="Textfeld 3"/>
          <p:cNvSpPr txBox="1"/>
          <p:nvPr/>
        </p:nvSpPr>
        <p:spPr>
          <a:xfrm>
            <a:off x="1187624" y="367789"/>
            <a:ext cx="6912768" cy="646331"/>
          </a:xfrm>
          <a:prstGeom prst="rect">
            <a:avLst/>
          </a:prstGeom>
          <a:noFill/>
        </p:spPr>
        <p:txBody>
          <a:bodyPr wrap="square" rtlCol="0">
            <a:spAutoFit/>
          </a:bodyPr>
          <a:lstStyle/>
          <a:p>
            <a:pPr algn="ctr"/>
            <a:r>
              <a:rPr lang="de-DE" sz="3600" dirty="0" smtClean="0"/>
              <a:t>Beispielbilder von Profis</a:t>
            </a:r>
            <a:endParaRPr lang="de-DE" sz="3600" dirty="0"/>
          </a:p>
        </p:txBody>
      </p:sp>
    </p:spTree>
    <p:extLst>
      <p:ext uri="{BB962C8B-B14F-4D97-AF65-F5344CB8AC3E}">
        <p14:creationId xmlns:p14="http://schemas.microsoft.com/office/powerpoint/2010/main" val="13370029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Modern Treppen by Alexandre Parent">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52736"/>
            <a:ext cx="7272808" cy="4752528"/>
          </a:xfrm>
          <a:prstGeom prst="rect">
            <a:avLst/>
          </a:prstGeom>
          <a:noFill/>
          <a:ln>
            <a:noFill/>
          </a:ln>
        </p:spPr>
      </p:pic>
      <p:sp>
        <p:nvSpPr>
          <p:cNvPr id="3" name="Fußzeilenplatzhalter 2"/>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22269596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Modern Eingang by Holly Mard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99592" y="620688"/>
            <a:ext cx="3810000" cy="5334000"/>
          </a:xfrm>
          <a:prstGeom prst="rect">
            <a:avLst/>
          </a:prstGeom>
          <a:noFill/>
          <a:ln>
            <a:noFill/>
          </a:ln>
        </p:spPr>
      </p:pic>
      <p:pic>
        <p:nvPicPr>
          <p:cNvPr id="3" name="Grafik 2" descr="Modern Schlafzimmer by Joel Antunes photography">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788024" y="617102"/>
            <a:ext cx="3810000" cy="5334000"/>
          </a:xfrm>
          <a:prstGeom prst="rect">
            <a:avLst/>
          </a:prstGeom>
          <a:noFill/>
          <a:ln>
            <a:noFill/>
          </a:ln>
        </p:spPr>
      </p:pic>
      <p:sp>
        <p:nvSpPr>
          <p:cNvPr id="4" name="Fußzeilenplatzhalter 3"/>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34789927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9512" y="908720"/>
            <a:ext cx="8748464" cy="3693319"/>
          </a:xfrm>
          <a:prstGeom prst="rect">
            <a:avLst/>
          </a:prstGeom>
          <a:noFill/>
        </p:spPr>
        <p:txBody>
          <a:bodyPr wrap="square" rtlCol="0">
            <a:spAutoFit/>
          </a:bodyPr>
          <a:lstStyle/>
          <a:p>
            <a:pPr marL="285750" indent="-285750">
              <a:buFont typeface="Arial" panose="020B0604020202020204" pitchFamily="34" charset="0"/>
              <a:buChar char="•"/>
            </a:pPr>
            <a:r>
              <a:rPr lang="de-DE" sz="5400" dirty="0" smtClean="0"/>
              <a:t>Kamera - Einstellungen</a:t>
            </a:r>
          </a:p>
          <a:p>
            <a:pPr marL="285750" indent="-285750">
              <a:buFont typeface="Arial" panose="020B0604020202020204" pitchFamily="34" charset="0"/>
              <a:buChar char="•"/>
            </a:pPr>
            <a:r>
              <a:rPr lang="de-DE" sz="5400" dirty="0" smtClean="0"/>
              <a:t>Beleuchtung</a:t>
            </a:r>
          </a:p>
          <a:p>
            <a:pPr marL="285750" indent="-285750">
              <a:buFont typeface="Arial" panose="020B0604020202020204" pitchFamily="34" charset="0"/>
              <a:buChar char="•"/>
            </a:pPr>
            <a:r>
              <a:rPr lang="de-DE" sz="5400" dirty="0" smtClean="0"/>
              <a:t>Perspektiven</a:t>
            </a:r>
          </a:p>
          <a:p>
            <a:pPr marL="285750" indent="-285750">
              <a:buFont typeface="Arial" panose="020B0604020202020204" pitchFamily="34" charset="0"/>
              <a:buChar char="•"/>
            </a:pPr>
            <a:r>
              <a:rPr lang="de-DE" sz="5400" dirty="0" smtClean="0"/>
              <a:t>Mit Personen</a:t>
            </a:r>
          </a:p>
          <a:p>
            <a:pPr marL="285750" indent="-285750">
              <a:buFont typeface="Arial" panose="020B0604020202020204" pitchFamily="34" charset="0"/>
              <a:buChar char="•"/>
            </a:pPr>
            <a:endParaRPr lang="de-DE" dirty="0" smtClean="0"/>
          </a:p>
        </p:txBody>
      </p:sp>
      <p:sp>
        <p:nvSpPr>
          <p:cNvPr id="2" name="Fußzeilenplatzhalter 1"/>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28785649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Die Zentralperspektive erzeugt eine ruhige, klare Bildwirkung (17 mm KB-äqivalent)."/>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3888432" cy="4896544"/>
          </a:xfrm>
          <a:prstGeom prst="rect">
            <a:avLst/>
          </a:prstGeom>
          <a:noFill/>
          <a:ln>
            <a:noFill/>
          </a:ln>
        </p:spPr>
      </p:pic>
      <p:pic>
        <p:nvPicPr>
          <p:cNvPr id="3" name="Grafik 2" descr="In der Zweipunktperspektive wirkt derselbe Raum dynamisch (17 mm KB-äqivalent)."/>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045876"/>
            <a:ext cx="4320480" cy="4903403"/>
          </a:xfrm>
          <a:prstGeom prst="rect">
            <a:avLst/>
          </a:prstGeom>
          <a:noFill/>
          <a:ln>
            <a:noFill/>
          </a:ln>
        </p:spPr>
      </p:pic>
      <p:sp>
        <p:nvSpPr>
          <p:cNvPr id="4" name="Fußzeilenplatzhalter 3"/>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41894173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Modern Wohnbereich by Ute Günther wachgeküsst  INNENARCHITEKTUR+DESIGN">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339752" y="764704"/>
            <a:ext cx="4752528" cy="5184576"/>
          </a:xfrm>
          <a:prstGeom prst="rect">
            <a:avLst/>
          </a:prstGeom>
          <a:noFill/>
          <a:ln>
            <a:noFill/>
          </a:ln>
        </p:spPr>
      </p:pic>
      <p:sp>
        <p:nvSpPr>
          <p:cNvPr id="3" name="Fußzeilenplatzhalter 2"/>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35696567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48680"/>
            <a:ext cx="3742361"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22746688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7740352" cy="5466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24630198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836712"/>
            <a:ext cx="7664889"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32601642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476672"/>
            <a:ext cx="7796907"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1"/>
          </p:nvPr>
        </p:nvSpPr>
        <p:spPr/>
        <p:txBody>
          <a:bodyPr/>
          <a:lstStyle/>
          <a:p>
            <a:r>
              <a:rPr lang="de-DE" dirty="0" smtClean="0"/>
              <a:t>MMC im SNU    02.09.2019</a:t>
            </a:r>
            <a:endParaRPr lang="de-DE" dirty="0"/>
          </a:p>
        </p:txBody>
      </p:sp>
    </p:spTree>
    <p:extLst>
      <p:ext uri="{BB962C8B-B14F-4D97-AF65-F5344CB8AC3E}">
        <p14:creationId xmlns:p14="http://schemas.microsoft.com/office/powerpoint/2010/main" val="19635645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8640"/>
            <a:ext cx="4255368" cy="641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1"/>
          </p:nvPr>
        </p:nvSpPr>
        <p:spPr>
          <a:xfrm>
            <a:off x="6948264" y="6256781"/>
            <a:ext cx="2016223" cy="365125"/>
          </a:xfrm>
        </p:spPr>
        <p:txBody>
          <a:bodyPr/>
          <a:lstStyle/>
          <a:p>
            <a:r>
              <a:rPr lang="de-DE" dirty="0" smtClean="0"/>
              <a:t>MMC im SNU    02.09.2019</a:t>
            </a:r>
            <a:endParaRPr lang="de-DE" dirty="0"/>
          </a:p>
        </p:txBody>
      </p:sp>
    </p:spTree>
    <p:extLst>
      <p:ext uri="{BB962C8B-B14F-4D97-AF65-F5344CB8AC3E}">
        <p14:creationId xmlns:p14="http://schemas.microsoft.com/office/powerpoint/2010/main" val="13572472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222755540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91680" y="472081"/>
            <a:ext cx="5976664" cy="646331"/>
          </a:xfrm>
          <a:prstGeom prst="rect">
            <a:avLst/>
          </a:prstGeom>
          <a:noFill/>
        </p:spPr>
        <p:txBody>
          <a:bodyPr wrap="square" rtlCol="0">
            <a:spAutoFit/>
          </a:bodyPr>
          <a:lstStyle/>
          <a:p>
            <a:r>
              <a:rPr lang="de-DE" sz="3600" dirty="0" smtClean="0"/>
              <a:t>Kamera Einstellungen</a:t>
            </a:r>
            <a:endParaRPr lang="de-DE" sz="3600" dirty="0"/>
          </a:p>
        </p:txBody>
      </p:sp>
      <p:sp>
        <p:nvSpPr>
          <p:cNvPr id="3" name="Textfeld 2"/>
          <p:cNvSpPr txBox="1"/>
          <p:nvPr/>
        </p:nvSpPr>
        <p:spPr>
          <a:xfrm>
            <a:off x="1043608" y="1844824"/>
            <a:ext cx="6984776" cy="3785652"/>
          </a:xfrm>
          <a:prstGeom prst="rect">
            <a:avLst/>
          </a:prstGeom>
          <a:noFill/>
        </p:spPr>
        <p:txBody>
          <a:bodyPr wrap="square" rtlCol="0">
            <a:spAutoFit/>
          </a:bodyPr>
          <a:lstStyle/>
          <a:p>
            <a:r>
              <a:rPr lang="de-DE" sz="2000" b="1" i="1" dirty="0" smtClean="0"/>
              <a:t>Brennweite</a:t>
            </a:r>
            <a:r>
              <a:rPr lang="de-DE" sz="2000" dirty="0" smtClean="0"/>
              <a:t>:</a:t>
            </a:r>
          </a:p>
          <a:p>
            <a:endParaRPr lang="de-DE" sz="2000" dirty="0" smtClean="0"/>
          </a:p>
          <a:p>
            <a:r>
              <a:rPr lang="de-DE" sz="2000" dirty="0" smtClean="0"/>
              <a:t> Natürlich bekommt man mit einem Weitwinkel mehr vom Raum aufs Bild. Das entspricht aber nicht dem normalen Betrachten mit dem Auge. Empfohlen werden Brennweiten zwischen 30 und 60. Beim Fotografieren mit Smartphone kann man den Zoom leicht anziehen.</a:t>
            </a:r>
          </a:p>
          <a:p>
            <a:r>
              <a:rPr lang="de-DE" sz="2000" dirty="0" smtClean="0"/>
              <a:t>Bei starken Weitwinkel wirkt der Raum größer und weitläufiger. Das wird oft gewollt. Es führt als Nebeneffekt zu Verzerrungen was besonders bei Möbel zu bemerken ist</a:t>
            </a:r>
            <a:endParaRPr lang="de-DE" sz="2000" dirty="0"/>
          </a:p>
        </p:txBody>
      </p:sp>
      <p:sp>
        <p:nvSpPr>
          <p:cNvPr id="4" name="Fußzeilenplatzhalter 3"/>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12085949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71600" y="1628800"/>
            <a:ext cx="7194031" cy="4093428"/>
          </a:xfrm>
          <a:prstGeom prst="rect">
            <a:avLst/>
          </a:prstGeom>
          <a:noFill/>
        </p:spPr>
        <p:txBody>
          <a:bodyPr wrap="square" rtlCol="0">
            <a:spAutoFit/>
          </a:bodyPr>
          <a:lstStyle/>
          <a:p>
            <a:r>
              <a:rPr lang="de-DE" sz="2000" b="1" dirty="0" smtClean="0"/>
              <a:t>ISO Wert:</a:t>
            </a:r>
          </a:p>
          <a:p>
            <a:endParaRPr lang="de-DE" sz="2000" b="1" dirty="0" smtClean="0"/>
          </a:p>
          <a:p>
            <a:r>
              <a:rPr lang="de-DE" sz="2000" dirty="0" smtClean="0"/>
              <a:t>Kann auf „Automatik“ gestellt werden, wenn ausreichend Licht vorhanden ist. Bei schwächerem Licht sollte man den ISO-Wert leicht erhöhen, damit keine </a:t>
            </a:r>
            <a:r>
              <a:rPr lang="de-DE" sz="2000" dirty="0" err="1" smtClean="0"/>
              <a:t>Verwacklungen</a:t>
            </a:r>
            <a:r>
              <a:rPr lang="de-DE" sz="2000" dirty="0" smtClean="0"/>
              <a:t> das Bild unscharf machen. Dabei ist die Qualität der Kamera zu beachten. Hochwertige Modelle mit großem Sensor lassen größere ISO-Werte ohne Bildrauschen  zu. Auch Smartphones können gute Werte haben. Wenn man merkt, dass die Bilder verrauschen muss der ISO-Wert runter und die Verschlusszeit auf größere Werte gestellt werden. Wenn nötig mit Stativ arbeiten.</a:t>
            </a:r>
            <a:endParaRPr lang="de-DE" sz="2000" dirty="0"/>
          </a:p>
        </p:txBody>
      </p:sp>
      <p:sp>
        <p:nvSpPr>
          <p:cNvPr id="3" name="Fußzeilenplatzhalter 2"/>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15324080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11560" y="1916832"/>
            <a:ext cx="7920880" cy="1877437"/>
          </a:xfrm>
          <a:prstGeom prst="rect">
            <a:avLst/>
          </a:prstGeom>
          <a:noFill/>
        </p:spPr>
        <p:txBody>
          <a:bodyPr wrap="square" rtlCol="0">
            <a:spAutoFit/>
          </a:bodyPr>
          <a:lstStyle/>
          <a:p>
            <a:r>
              <a:rPr lang="de-DE" b="1" dirty="0" smtClean="0"/>
              <a:t>Blenden</a:t>
            </a:r>
            <a:r>
              <a:rPr lang="de-DE" dirty="0" smtClean="0"/>
              <a:t>:</a:t>
            </a:r>
          </a:p>
          <a:p>
            <a:endParaRPr lang="de-DE" dirty="0"/>
          </a:p>
          <a:p>
            <a:r>
              <a:rPr lang="de-DE" sz="2000" dirty="0" smtClean="0"/>
              <a:t>Um eine große Tiefenschärfe zu erreichen Blende auf f/8 oder f/16 stellen. Damit muss gleichzeitig für mehr Licht gesorgt werden oder die Belichtungszeit verlängert werden. Bei Smartphones lässt sich die Blende nicht manuell verändern. </a:t>
            </a:r>
            <a:endParaRPr lang="de-DE" sz="2000" dirty="0"/>
          </a:p>
        </p:txBody>
      </p:sp>
      <p:sp>
        <p:nvSpPr>
          <p:cNvPr id="3" name="Fußzeilenplatzhalter 2"/>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15407141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79512" y="1052736"/>
            <a:ext cx="8352928" cy="2862322"/>
          </a:xfrm>
          <a:prstGeom prst="rect">
            <a:avLst/>
          </a:prstGeom>
          <a:noFill/>
        </p:spPr>
        <p:txBody>
          <a:bodyPr wrap="square" rtlCol="0">
            <a:spAutoFit/>
          </a:bodyPr>
          <a:lstStyle/>
          <a:p>
            <a:r>
              <a:rPr lang="de-DE" sz="2000" b="1" dirty="0" smtClean="0"/>
              <a:t>Weißabgleich:</a:t>
            </a:r>
          </a:p>
          <a:p>
            <a:endParaRPr lang="de-DE" sz="2000" dirty="0"/>
          </a:p>
          <a:p>
            <a:r>
              <a:rPr lang="de-DE" sz="2000" dirty="0" smtClean="0"/>
              <a:t>Bei Smartphones gibt es nur den automatischen Weißabgleich (AWB). Der ist auch bei Digitalkameras im Automatikbetrieb immer aktiv.  Sollte es im zu fotografierenden Innenraum kein Weiß oder Grau geben versagt die Automatik. Dann muss man auf manuellen Abgleich schalten. Profis benutzen Graukarten, die irgendwo im Bild sind oder von Personen gehalten werden. Man sieht im Display ja gleich die Auswirkung.</a:t>
            </a:r>
            <a:endParaRPr lang="de-DE" sz="2000" dirty="0"/>
          </a:p>
        </p:txBody>
      </p:sp>
      <p:sp>
        <p:nvSpPr>
          <p:cNvPr id="3" name="Fußzeilenplatzhalter 2"/>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24614415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79512" y="1052736"/>
            <a:ext cx="8352928" cy="2554545"/>
          </a:xfrm>
          <a:prstGeom prst="rect">
            <a:avLst/>
          </a:prstGeom>
          <a:noFill/>
        </p:spPr>
        <p:txBody>
          <a:bodyPr wrap="square" rtlCol="0">
            <a:spAutoFit/>
          </a:bodyPr>
          <a:lstStyle/>
          <a:p>
            <a:r>
              <a:rPr lang="de-DE" sz="2000" b="1" dirty="0" smtClean="0"/>
              <a:t>Mehrfachbilder:</a:t>
            </a:r>
          </a:p>
          <a:p>
            <a:endParaRPr lang="de-DE" sz="2000" dirty="0"/>
          </a:p>
          <a:p>
            <a:r>
              <a:rPr lang="de-DE" sz="2000" dirty="0" smtClean="0"/>
              <a:t>Bei Digitalkameras kann man eine Serienbildfunktion wählen. Dabei wird entweder die Belichtungszeit, der ISO-Wert oder die Blende in Stufen verstellt, während in schneller Folge z.B. 4 Bilder gemacht werden. Das ist eine gute Möglichkeit zur schnellen Kontrolle, welche Einstellung passt. Oder man nimmt die jeweils besten Bilder und löscht die anderen.</a:t>
            </a:r>
            <a:endParaRPr lang="de-DE" sz="2000"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645024"/>
            <a:ext cx="8296275" cy="1657350"/>
          </a:xfrm>
          <a:prstGeom prst="rect">
            <a:avLst/>
          </a:prstGeom>
        </p:spPr>
      </p:pic>
      <p:sp>
        <p:nvSpPr>
          <p:cNvPr id="4" name="Fußzeilenplatzhalter 3"/>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24273405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91680" y="472081"/>
            <a:ext cx="5976664" cy="646331"/>
          </a:xfrm>
          <a:prstGeom prst="rect">
            <a:avLst/>
          </a:prstGeom>
          <a:noFill/>
        </p:spPr>
        <p:txBody>
          <a:bodyPr wrap="square" rtlCol="0">
            <a:spAutoFit/>
          </a:bodyPr>
          <a:lstStyle/>
          <a:p>
            <a:pPr algn="ctr"/>
            <a:r>
              <a:rPr lang="de-DE" sz="3600" dirty="0" smtClean="0"/>
              <a:t>Beleuchtung</a:t>
            </a:r>
            <a:endParaRPr lang="de-DE" sz="3600" dirty="0"/>
          </a:p>
        </p:txBody>
      </p:sp>
      <p:sp>
        <p:nvSpPr>
          <p:cNvPr id="3" name="Textfeld 2"/>
          <p:cNvSpPr txBox="1"/>
          <p:nvPr/>
        </p:nvSpPr>
        <p:spPr>
          <a:xfrm>
            <a:off x="1043608" y="1340768"/>
            <a:ext cx="6984776" cy="4401205"/>
          </a:xfrm>
          <a:prstGeom prst="rect">
            <a:avLst/>
          </a:prstGeom>
          <a:noFill/>
        </p:spPr>
        <p:txBody>
          <a:bodyPr wrap="square" rtlCol="0">
            <a:spAutoFit/>
          </a:bodyPr>
          <a:lstStyle/>
          <a:p>
            <a:r>
              <a:rPr lang="de-DE" sz="2000" b="1" dirty="0" smtClean="0"/>
              <a:t>Blitz oder kein Blitz</a:t>
            </a:r>
            <a:r>
              <a:rPr lang="de-DE" sz="2000" dirty="0" smtClean="0"/>
              <a:t>:</a:t>
            </a:r>
          </a:p>
          <a:p>
            <a:endParaRPr lang="de-DE" sz="2000" dirty="0" smtClean="0"/>
          </a:p>
          <a:p>
            <a:r>
              <a:rPr lang="de-DE" sz="2000" dirty="0" smtClean="0"/>
              <a:t> Wenn das Licht reicht, sollte man auf den Blitz in den meisten Fällen verzichten. Durch den Blitz werden die Konturen unnatürlich geschärft. Ohne Blitz wird die Stimmung des Raumes effektvoller wiedergegeben. Der Blitz lässt sich meist einfach ausschalten am zentralen </a:t>
            </a:r>
            <a:r>
              <a:rPr lang="de-DE" sz="2000" dirty="0" err="1" smtClean="0"/>
              <a:t>Wippschalter</a:t>
            </a:r>
            <a:r>
              <a:rPr lang="de-DE" sz="2000" dirty="0" smtClean="0"/>
              <a:t> oder man verhindert das Ausfahren des Blitzgerätes. In Kirchen und Ausstellungen ist das Blitzen oft verboten. Ohne Blitz und wenig Licht ist ein Stativ die beste Wahl. Notfalls kann man Kamera oder Smartphone auch an z.B. einem Türdurchlass anlehnen. In Kirchen bieten sich die Bänke als Hilfe an. </a:t>
            </a:r>
            <a:endParaRPr lang="de-DE" sz="2000" dirty="0"/>
          </a:p>
        </p:txBody>
      </p:sp>
      <p:sp>
        <p:nvSpPr>
          <p:cNvPr id="4" name="Fußzeilenplatzhalter 3"/>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40563347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332656"/>
            <a:ext cx="8352928" cy="1323439"/>
          </a:xfrm>
          <a:prstGeom prst="rect">
            <a:avLst/>
          </a:prstGeom>
          <a:noFill/>
        </p:spPr>
        <p:txBody>
          <a:bodyPr wrap="square" rtlCol="0">
            <a:spAutoFit/>
          </a:bodyPr>
          <a:lstStyle/>
          <a:p>
            <a:r>
              <a:rPr lang="de-DE" sz="2000" b="1" dirty="0" smtClean="0"/>
              <a:t>Zusatzbeleuchtung:</a:t>
            </a:r>
          </a:p>
          <a:p>
            <a:endParaRPr lang="de-DE" sz="2000" dirty="0" smtClean="0"/>
          </a:p>
          <a:p>
            <a:r>
              <a:rPr lang="de-DE" sz="2000" dirty="0" smtClean="0"/>
              <a:t>Fällt Tageslicht durch Fenster in den Raum kann es von Vorteil sein, die Beleuchtung zusätzlich einzuschalten. </a:t>
            </a:r>
            <a:endParaRPr lang="de-DE" sz="20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772816"/>
            <a:ext cx="6086475" cy="4086225"/>
          </a:xfrm>
          <a:prstGeom prst="rect">
            <a:avLst/>
          </a:prstGeom>
        </p:spPr>
      </p:pic>
      <p:sp>
        <p:nvSpPr>
          <p:cNvPr id="3" name="Fußzeilenplatzhalter 2"/>
          <p:cNvSpPr>
            <a:spLocks noGrp="1"/>
          </p:cNvSpPr>
          <p:nvPr>
            <p:ph type="ftr" sz="quarter" idx="11"/>
          </p:nvPr>
        </p:nvSpPr>
        <p:spPr/>
        <p:txBody>
          <a:bodyPr/>
          <a:lstStyle/>
          <a:p>
            <a:r>
              <a:rPr lang="de-DE" smtClean="0"/>
              <a:t>MMC im SNU    02.09.2019</a:t>
            </a:r>
            <a:endParaRPr lang="de-DE"/>
          </a:p>
        </p:txBody>
      </p:sp>
    </p:spTree>
    <p:extLst>
      <p:ext uri="{BB962C8B-B14F-4D97-AF65-F5344CB8AC3E}">
        <p14:creationId xmlns:p14="http://schemas.microsoft.com/office/powerpoint/2010/main" val="20437394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0</TotalTime>
  <Words>1080</Words>
  <Application>Microsoft Office PowerPoint</Application>
  <PresentationFormat>Bildschirmpräsentation (4:3)</PresentationFormat>
  <Paragraphs>87</Paragraphs>
  <Slides>27</Slides>
  <Notes>2</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Slipstream</vt:lpstr>
      <vt:lpstr>Innenräume                 fotografieren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Innenaufnahmen</dc:title>
  <dc:creator>Günter Brömer</dc:creator>
  <cp:lastModifiedBy>Günter Brömer</cp:lastModifiedBy>
  <cp:revision>36</cp:revision>
  <dcterms:created xsi:type="dcterms:W3CDTF">2019-08-30T09:55:47Z</dcterms:created>
  <dcterms:modified xsi:type="dcterms:W3CDTF">2019-09-03T08:11:51Z</dcterms:modified>
</cp:coreProperties>
</file>